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ias\Documents\MOTOAUTO%20STORE\INFORME%20EVALUACI&#211;N%20DE%20DESEMPE&#209;O%202024%20PERSONAL%20OPERATIVO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ES">
                <a:solidFill>
                  <a:sysClr val="windowText" lastClr="000000"/>
                </a:solidFill>
              </a:rPr>
              <a:t>RESULTADOS</a:t>
            </a:r>
            <a:r>
              <a:rPr lang="es-ES" baseline="0">
                <a:solidFill>
                  <a:sysClr val="windowText" lastClr="000000"/>
                </a:solidFill>
              </a:rPr>
              <a:t> POR ENFOQUES</a:t>
            </a:r>
            <a:endParaRPr lang="es-ES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COMPARATIVO!$M$4:$M$8</c:f>
              <c:strCache>
                <c:ptCount val="5"/>
                <c:pt idx="0">
                  <c:v>Actitud de servicio</c:v>
                </c:pt>
                <c:pt idx="1">
                  <c:v>Orientación al detalle</c:v>
                </c:pt>
                <c:pt idx="2">
                  <c:v>Obtencion de resultados</c:v>
                </c:pt>
                <c:pt idx="3">
                  <c:v>Liderazgo</c:v>
                </c:pt>
                <c:pt idx="4">
                  <c:v>Compromiso con el SGI</c:v>
                </c:pt>
              </c:strCache>
            </c:strRef>
          </c:cat>
          <c:val>
            <c:numRef>
              <c:f>COMPARATIVO!$N$4:$N$8</c:f>
              <c:numCache>
                <c:formatCode>0</c:formatCode>
                <c:ptCount val="5"/>
                <c:pt idx="0">
                  <c:v>91.55596638655463</c:v>
                </c:pt>
                <c:pt idx="1">
                  <c:v>87.347251400560225</c:v>
                </c:pt>
                <c:pt idx="2">
                  <c:v>91.22207983193276</c:v>
                </c:pt>
                <c:pt idx="3">
                  <c:v>90.954255952380962</c:v>
                </c:pt>
                <c:pt idx="4">
                  <c:v>91.700815826330526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E5-441F-ABD9-589C19A3B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4730223"/>
        <c:axId val="1524728303"/>
      </c:barChart>
      <c:catAx>
        <c:axId val="152473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24728303"/>
        <c:crosses val="autoZero"/>
        <c:auto val="1"/>
        <c:lblAlgn val="ctr"/>
        <c:lblOffset val="100"/>
        <c:noMultiLvlLbl val="0"/>
      </c:catAx>
      <c:valAx>
        <c:axId val="1524728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24730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4205F-A1A5-37D6-DA83-E6967303C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564C10-7750-B385-C60C-F5E1D066D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403DCB-A056-A435-733C-221864C27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F20E38-AF3B-E827-71E1-2AEB90E09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3243CF-C19C-246C-6EAA-65DE02CB3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412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EF797E-C036-061A-EC2A-98E732D75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A4535A-80D4-1EAC-82CF-D00754974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8EFAC7-A80C-7076-0234-03363DCF6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73B8B5-5DED-1E60-DE5A-EFE922E79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521103-76BE-FDF9-7FEE-9702CA7C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4179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FFB4A05-618D-B643-A1AE-1BF06561BE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9C6F83-D90D-997F-9CFB-8F798D94D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E9BE30-105A-F3F0-F138-AA0B3EEEE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A4AA77-5AB0-71DC-47A4-D9FE64D0A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1D72B5-6DF9-DECF-2C6A-9C203A503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088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FD959-3E53-B2D3-9022-0FD971277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B21869-6C64-672F-784C-D414D1418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E39063-B333-0A4E-8590-F3B51D449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253DA8-16F9-DF5C-1EBC-B7FBF60B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B5B1D2-E197-E980-9198-58AFF896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599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C1DE8-AFE6-AD5E-45C1-ADD701907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051B3C-256B-527D-8F5F-B7474F2C0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524C81-48A5-2D47-9D9F-958C90E67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9E28C4-7B9C-A98B-23A5-249AD4AD7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D9CE95-F263-929D-B3D5-ED7346F0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216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CB1258-3378-456A-A360-0BBD43D7A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6C167E-0B94-AFF5-8C88-E88B2DFD7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2276C8E-B49A-7677-1541-E04217CC2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57DE2D-0054-96C4-9F82-FE27A1F3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D84803-33CC-82F4-D815-D3BB0265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13152B-5832-D25E-8466-B5CC6652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62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967F19-474A-6028-F8A9-4DA4E3211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C6E28A-A17C-F15A-D1B2-52CB5D726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64D114-5A6F-6AE1-9D44-312C8BCF2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DAE3E4-8600-8EE6-D83F-613E90CB50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05E730-CFEB-4C75-21F1-1FBC79748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4C35FBC-40F5-E02F-5723-1B3740C39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A86A055-56ED-5038-44A3-0D5D448E5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301DD6-AF32-2D95-AF26-64BD15669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76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8BCC77-610A-A26F-C023-F0A755396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82FE22F-DAFB-815C-756A-1D602ED96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6E0C7BC-F956-D6AE-8F8B-24D7334B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74BCB37-3ED4-07C4-0A74-605B1969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148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14D0542-A229-F4B7-879B-F77B6E050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120FAC4-7F7E-A02A-AFC8-0E6BBDB4B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674CAED-5055-881A-BCDD-53A332B0E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27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4D239-EE58-351A-7EB4-85FAF1291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1C5622-DA5E-CAA2-2E4E-38CCF961E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2CF8247-23E5-07B8-0823-295C8DC126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67397E-20D7-F553-5336-96B0115F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A1B0DD-311D-DADD-E45D-6455CFEE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18208B-F9C9-1C83-A18F-AF3F3FBF6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58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CA6571-EB30-D3C8-B6DD-35E12514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5272B9F-4C5D-4B5D-13DE-4E0A94452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33EE632-0360-4C4D-D95F-AFA7AA0A4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AAACD5-988D-93E5-5D18-6A9BD4CC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AC8A96-DEB3-73B9-38C5-BFCD10D2E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682CBC-3D2B-D303-A4B5-C868F530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20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F1D1FBE-79D3-EFBC-D3D4-968549651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7DB7A2-79F5-E6A3-73AB-2C96D000A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CAAEF5-05FB-EE9F-F21F-A595FDB9BA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79E208-AA2B-4FBB-ADC9-E678A8489CE0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CE0D89-C8DF-3AB9-CD00-4B7908058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1022F5-24F0-E49E-396A-55B35CF9A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9765F0-7B18-4F74-9A66-FA040E6A16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422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589F1-466D-48E7-477F-4ADA4E35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D83C886-0917-85A5-A971-E60EBE1EA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916AD893-7BFE-2F0B-E280-D1DD67C67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A046708-0937-C2B9-6F3F-092C5DFE0CF8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E8F6B76-518D-8528-EB65-342B4710D150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537E7B2-DC5F-82B0-BE85-4C61C767FD66}"/>
              </a:ext>
            </a:extLst>
          </p:cNvPr>
          <p:cNvSpPr txBox="1"/>
          <p:nvPr/>
        </p:nvSpPr>
        <p:spPr>
          <a:xfrm>
            <a:off x="734082" y="2221305"/>
            <a:ext cx="10940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/>
              <a:t>OBJETIVO: </a:t>
            </a:r>
            <a:r>
              <a:rPr lang="es-CO" dirty="0"/>
              <a:t>Mediar la percepción del desempeño de los trabajadores conforme a su rol, funciones y responsabilidades.</a:t>
            </a:r>
            <a:endParaRPr lang="es-ES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26841E0-D9DC-B6AC-AE28-7AB498269374}"/>
              </a:ext>
            </a:extLst>
          </p:cNvPr>
          <p:cNvSpPr txBox="1"/>
          <p:nvPr/>
        </p:nvSpPr>
        <p:spPr>
          <a:xfrm>
            <a:off x="734082" y="2937112"/>
            <a:ext cx="109401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/>
              <a:t>METODOLÓGIA: </a:t>
            </a:r>
            <a:r>
              <a:rPr lang="es-CO" dirty="0"/>
              <a:t>Se realiza la aplicación de la evaluación de desempeño por parte de los jefes de área a los  miembros de sus equipos de trabajo, de manera consensuada,  y por otra parte se realiza la evaluación de la percepción del grado de cumplimiento frente  a las expectativas de los equipos de trabajo frente al desempeño de sus jefes, esta evaluación de realiza de manera anónima para no segar los resultados frente a posibles represarías que pueda tomar un jefe sobre sus subordinados.</a:t>
            </a:r>
          </a:p>
          <a:p>
            <a:pPr algn="just"/>
            <a:endParaRPr lang="es-CO" b="1" dirty="0"/>
          </a:p>
          <a:p>
            <a:pPr algn="just"/>
            <a:r>
              <a:rPr lang="es-CO" b="1" dirty="0"/>
              <a:t>ALCANCE: </a:t>
            </a:r>
            <a:r>
              <a:rPr lang="es-CO" dirty="0"/>
              <a:t>la evaluación de desempeño se realiza a todo el personal directo que lleve más de  meses en la organización.</a:t>
            </a:r>
          </a:p>
          <a:p>
            <a:pPr algn="just"/>
            <a:endParaRPr lang="es-CO" b="1" dirty="0"/>
          </a:p>
          <a:p>
            <a:pPr algn="just"/>
            <a:r>
              <a:rPr lang="es-CO" b="1" dirty="0"/>
              <a:t>HERRAMIENTA: </a:t>
            </a:r>
            <a:r>
              <a:rPr lang="es-CO" dirty="0"/>
              <a:t>Se realiza a través de formulario digita debidamente firmado por parte de sus evaluadores y evaluados.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377674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AB3B0-0879-9704-4D8A-2BA53859A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D00DB77-4A2F-DF52-1435-C4D39570B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3095E93B-11D0-5720-E310-9E306297A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731EB66-6461-4CA1-BD39-ECE0D76787BC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F65A90-2F7B-6065-85E1-29BCEBE7C003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0221E32-DB81-87D2-D64B-2890DDF37ED0}"/>
              </a:ext>
            </a:extLst>
          </p:cNvPr>
          <p:cNvSpPr txBox="1"/>
          <p:nvPr/>
        </p:nvSpPr>
        <p:spPr>
          <a:xfrm>
            <a:off x="1680657" y="426642"/>
            <a:ext cx="4415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FF0000"/>
                </a:solidFill>
              </a:rPr>
              <a:t>RECOMENDACIONES PARA EQUIPOS DE TRABAJO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40D1FD2-74A2-9880-A2B7-708F34D0DD86}"/>
              </a:ext>
            </a:extLst>
          </p:cNvPr>
          <p:cNvSpPr txBox="1"/>
          <p:nvPr/>
        </p:nvSpPr>
        <p:spPr>
          <a:xfrm>
            <a:off x="951992" y="1560943"/>
            <a:ext cx="106788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Realizar capacitaciones técnicas que permitan mejorar su competencia para la ejecución de actividades, dirigido a administradores de PDV, asesores de motocicletas, área contable,</a:t>
            </a:r>
            <a:r>
              <a:rPr lang="es-ES" b="1" dirty="0"/>
              <a:t> jefatura y personal operativo.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Realizar taller sobre planeación del tiempo y priorización de actividades orientado a los </a:t>
            </a:r>
            <a:r>
              <a:rPr lang="es-ES" b="1" dirty="0"/>
              <a:t>asesores comerciales de venta de motocicletas</a:t>
            </a:r>
            <a:r>
              <a:rPr lang="es-ES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Realizar capacitación en resolución de conflictos orientado al personal de </a:t>
            </a:r>
            <a:r>
              <a:rPr lang="es-ES" b="1" dirty="0"/>
              <a:t>asesores de venta de repuestos y personal operativo</a:t>
            </a:r>
            <a:r>
              <a:rPr lang="es-ES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Aplicar control de recursos por parte de los administradores dirigido a los </a:t>
            </a:r>
            <a:r>
              <a:rPr lang="es-ES" b="1" dirty="0"/>
              <a:t>asesores de motocicletas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Organizar estrategia para la realización de pausas activas (programa desde sistemas para enlazar a través de la intranet con recordatorios) para </a:t>
            </a:r>
            <a:r>
              <a:rPr lang="es-ES" b="1" dirty="0"/>
              <a:t>asesores comerciales en venta de motocicletas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Capacitación de pausas activas (importancia y enfermedades laborales). para </a:t>
            </a:r>
            <a:r>
              <a:rPr lang="es-ES" b="1" dirty="0"/>
              <a:t>asesores comerciales en venta de motocicletas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Realizar re inducción sobre cumplimiento de los roles, responsabilidad y funciones de puesto de trabajo. Dirigido a asesores de repuestos </a:t>
            </a:r>
            <a:r>
              <a:rPr lang="es-ES" b="1" dirty="0"/>
              <a:t>, jefaturas y personal operativo.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Buscar alternativas más eficaces que permitan a las jefaturas hacer sus solicitudes de manera específica, controlando la gestión para dar solución efectiva a las necesidades de cada proceso, orientadas a las </a:t>
            </a:r>
            <a:r>
              <a:rPr lang="es-ES" b="1" dirty="0"/>
              <a:t>jefaturas.</a:t>
            </a:r>
          </a:p>
        </p:txBody>
      </p:sp>
    </p:spTree>
    <p:extLst>
      <p:ext uri="{BB962C8B-B14F-4D97-AF65-F5344CB8AC3E}">
        <p14:creationId xmlns:p14="http://schemas.microsoft.com/office/powerpoint/2010/main" val="1662818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13CA7-D8E4-E3D3-31EC-F2044AED9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C19BFA2-2284-20C0-C4AC-39DDD2BBC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097F181-2675-41E5-0795-30A9ADBCA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FE338B2-AF0D-2B0B-7A5B-A780C1BF7773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5934AC-799D-A478-3A9C-D38849C106F6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C733EF0-5462-9FCF-B2D6-A77E97E22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001" y="2109640"/>
            <a:ext cx="10730308" cy="316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45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061E4-6CAE-4FF6-3ADA-618D07916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0F5B786-DAC0-318C-4C89-BB2BC13FF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84438EBD-3E24-7D4E-E961-DB48E1481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CBBA34F-168E-DBE8-2C5F-FFB90E97567A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3064DA7-7679-3E9E-A107-05C2CDC3202B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94DA82E-B071-9AEF-E164-AB2F83895ABC}"/>
              </a:ext>
            </a:extLst>
          </p:cNvPr>
          <p:cNvSpPr txBox="1"/>
          <p:nvPr/>
        </p:nvSpPr>
        <p:spPr>
          <a:xfrm>
            <a:off x="1299929" y="1325356"/>
            <a:ext cx="10121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dirty="0"/>
              <a:t>RESULTADOS LIDERES DE PROCESO Y JEFES</a:t>
            </a:r>
            <a:endParaRPr lang="es-ES" sz="4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8F48D5C-AF70-C771-D266-AE01F8559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75" y="2269503"/>
            <a:ext cx="11136759" cy="3280954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2496D3A-A3B4-9F70-6FDD-F1EEC38C4B18}"/>
              </a:ext>
            </a:extLst>
          </p:cNvPr>
          <p:cNvSpPr/>
          <p:nvPr/>
        </p:nvSpPr>
        <p:spPr>
          <a:xfrm>
            <a:off x="3254478" y="5826953"/>
            <a:ext cx="1877961" cy="54077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solidFill>
                  <a:schemeClr val="bg1"/>
                </a:solidFill>
              </a:rPr>
              <a:t>Requiere intervención a corto plazo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88D39995-6D95-CDDB-B58D-1189FA08679D}"/>
              </a:ext>
            </a:extLst>
          </p:cNvPr>
          <p:cNvSpPr/>
          <p:nvPr/>
        </p:nvSpPr>
        <p:spPr>
          <a:xfrm>
            <a:off x="5265175" y="5826953"/>
            <a:ext cx="1877961" cy="54077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solidFill>
                  <a:schemeClr val="tx1"/>
                </a:solidFill>
              </a:rPr>
              <a:t>Requiere intervención a mediano plazo</a:t>
            </a:r>
            <a:endParaRPr lang="es-ES" sz="1200" dirty="0">
              <a:solidFill>
                <a:schemeClr val="tx1"/>
              </a:solidFill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2437EAE4-FF84-4CEB-CA17-883CB7378A52}"/>
              </a:ext>
            </a:extLst>
          </p:cNvPr>
          <p:cNvSpPr/>
          <p:nvPr/>
        </p:nvSpPr>
        <p:spPr>
          <a:xfrm>
            <a:off x="7275872" y="5826953"/>
            <a:ext cx="1877961" cy="5407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solidFill>
                  <a:schemeClr val="tx1"/>
                </a:solidFill>
              </a:rPr>
              <a:t>Mantener controles aplicados</a:t>
            </a:r>
            <a:endParaRPr lang="es-ES" sz="1200" dirty="0">
              <a:solidFill>
                <a:schemeClr val="tx1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2DA8259-FADC-EFE6-1AB3-56151C7F5C74}"/>
              </a:ext>
            </a:extLst>
          </p:cNvPr>
          <p:cNvSpPr/>
          <p:nvPr/>
        </p:nvSpPr>
        <p:spPr>
          <a:xfrm>
            <a:off x="9286569" y="5826953"/>
            <a:ext cx="1877961" cy="54077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solidFill>
                  <a:schemeClr val="bg1"/>
                </a:solidFill>
              </a:rPr>
              <a:t>Demuestra de excelencia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5D5541B-4601-EADB-14FE-70C581859380}"/>
              </a:ext>
            </a:extLst>
          </p:cNvPr>
          <p:cNvSpPr txBox="1"/>
          <p:nvPr/>
        </p:nvSpPr>
        <p:spPr>
          <a:xfrm>
            <a:off x="5633371" y="1993007"/>
            <a:ext cx="24929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dirty="0"/>
              <a:t>NIVEL DE CUMPLIMIENTO SOBRE 100</a:t>
            </a:r>
            <a:endParaRPr lang="es-ES" sz="11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797A41C-27BD-7143-DD77-49A480A332FF}"/>
              </a:ext>
            </a:extLst>
          </p:cNvPr>
          <p:cNvSpPr txBox="1"/>
          <p:nvPr/>
        </p:nvSpPr>
        <p:spPr>
          <a:xfrm rot="16200000">
            <a:off x="-105677" y="3873492"/>
            <a:ext cx="10502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dirty="0"/>
              <a:t>CARGOS TIPO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114474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368C9-FE9C-DF19-6438-784A29250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F03AD00-4CF6-C67D-A70F-6B4C17B27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4EBAF00F-DB9A-260A-DB6B-9CE855867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CC55095-7EEE-A6C5-6F05-E494C23963A2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6514697-917F-4EFF-2412-3560BF00E59C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BE88BB-4EC5-616B-AD91-B8467D5F6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039" y="1991849"/>
            <a:ext cx="6969083" cy="335945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CCDC963-4844-DE8E-5E7D-76C46A6FE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8865" y="1991849"/>
            <a:ext cx="4702837" cy="335945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BDEB596-09EE-FA7B-B5CB-45A6ED834D3E}"/>
              </a:ext>
            </a:extLst>
          </p:cNvPr>
          <p:cNvSpPr/>
          <p:nvPr/>
        </p:nvSpPr>
        <p:spPr>
          <a:xfrm>
            <a:off x="851214" y="2368890"/>
            <a:ext cx="542158" cy="28671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7DEB169-15A2-413A-FC2E-FA32B274D4A7}"/>
              </a:ext>
            </a:extLst>
          </p:cNvPr>
          <p:cNvSpPr/>
          <p:nvPr/>
        </p:nvSpPr>
        <p:spPr>
          <a:xfrm rot="5400000">
            <a:off x="9428596" y="481604"/>
            <a:ext cx="542158" cy="47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C7851D4-6D89-D8C0-0DFD-981A6F7D2F9E}"/>
              </a:ext>
            </a:extLst>
          </p:cNvPr>
          <p:cNvSpPr/>
          <p:nvPr/>
        </p:nvSpPr>
        <p:spPr>
          <a:xfrm rot="5400000">
            <a:off x="9429814" y="2299244"/>
            <a:ext cx="542158" cy="47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8867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C86E7-EE48-CDB5-3AE1-A8294DAD9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92068C3-F859-96EE-0060-930EC864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0CB5B3DC-21E9-65A8-4B5D-11027F4CA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4422D0FE-F5BD-7F19-B1BC-4B7DF2CEE486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1E7C1EA-B8F5-343C-431A-5B33A684A35A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77F8D65-E85B-9F35-0BC2-9F03E944C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928" y="1510659"/>
            <a:ext cx="8508295" cy="469700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7410599-30E7-A08A-9CB4-4B9C15CC21B9}"/>
              </a:ext>
            </a:extLst>
          </p:cNvPr>
          <p:cNvSpPr/>
          <p:nvPr/>
        </p:nvSpPr>
        <p:spPr>
          <a:xfrm rot="5400000">
            <a:off x="6032866" y="-1633928"/>
            <a:ext cx="964419" cy="85082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41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3EC2-76F3-01F9-4503-20F9898C9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BB4A7EF-8493-FC32-DE38-746C5FCD4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E690949D-24F0-CABF-6252-38790D7F9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A13BD79-A537-F7F1-93AC-E3A0C5D3AD5C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4DFF44-450C-FC32-9D2B-BC0B0EB61A30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783C71-0081-A3F1-D4E1-1A828B28B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790" y="1178126"/>
            <a:ext cx="8859217" cy="508115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1F91B07-9EBC-68F1-2D7A-E5732518C555}"/>
              </a:ext>
            </a:extLst>
          </p:cNvPr>
          <p:cNvSpPr/>
          <p:nvPr/>
        </p:nvSpPr>
        <p:spPr>
          <a:xfrm rot="5400000">
            <a:off x="6025233" y="691978"/>
            <a:ext cx="1258331" cy="8859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7326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03023-1AD3-DD62-9631-C1CA33CA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31A78EF-6C03-30FD-3584-F2D4A0AB9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E06A0E1C-ECD2-EECC-7093-7A718CF51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0FF1869-B76F-36D4-9DC4-68C1F8B8935A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DE3BCB4-E969-D726-45C3-C25925A0CB65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6086880-BA7A-CF4A-78E2-E806B509C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454" y="1272037"/>
            <a:ext cx="7342859" cy="494082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44592AF-76C8-2A9D-309A-77D85F942569}"/>
              </a:ext>
            </a:extLst>
          </p:cNvPr>
          <p:cNvSpPr/>
          <p:nvPr/>
        </p:nvSpPr>
        <p:spPr>
          <a:xfrm rot="5400000">
            <a:off x="5670717" y="1450158"/>
            <a:ext cx="1258331" cy="73428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9960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3586F-671B-DF87-4940-2000BAC45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0C1D69B-F3FA-DF79-DC71-28AF69E68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94470B5C-F88A-721D-493C-3EB99CB57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1598FEA-4FBC-44B5-D265-739E521DEA44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1D418E4-6636-AC76-EAF9-63A3C9D206AE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2AC475-8A41-E93B-29B3-E202FB436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5091" y="1041812"/>
            <a:ext cx="8549804" cy="518435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5CDFF48-6BD3-FB95-CE40-001FF8C1EEE8}"/>
              </a:ext>
            </a:extLst>
          </p:cNvPr>
          <p:cNvSpPr/>
          <p:nvPr/>
        </p:nvSpPr>
        <p:spPr>
          <a:xfrm rot="5400000">
            <a:off x="5674369" y="-1404325"/>
            <a:ext cx="2031245" cy="85498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1175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BFC79-3DE8-E7CC-02A5-A4D2E07EA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5759133-AA4C-22B0-723F-B8C696BF4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FDA6E3E1-53AF-3F0E-97D2-6946CE9B4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905D8F9-067D-4D5E-8289-4373444E50D2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97A26C4-6BD0-D2AD-EAEF-9AC34D9A9F7C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BF9DC34-E32A-042A-327F-C9892A5BE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726331"/>
              </p:ext>
            </p:extLst>
          </p:nvPr>
        </p:nvGraphicFramePr>
        <p:xfrm>
          <a:off x="400994" y="853422"/>
          <a:ext cx="11676198" cy="5717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6318">
                  <a:extLst>
                    <a:ext uri="{9D8B030D-6E8A-4147-A177-3AD203B41FA5}">
                      <a16:colId xmlns:a16="http://schemas.microsoft.com/office/drawing/2014/main" val="1606605167"/>
                    </a:ext>
                  </a:extLst>
                </a:gridCol>
                <a:gridCol w="3026279">
                  <a:extLst>
                    <a:ext uri="{9D8B030D-6E8A-4147-A177-3AD203B41FA5}">
                      <a16:colId xmlns:a16="http://schemas.microsoft.com/office/drawing/2014/main" val="49368103"/>
                    </a:ext>
                  </a:extLst>
                </a:gridCol>
                <a:gridCol w="6743601">
                  <a:extLst>
                    <a:ext uri="{9D8B030D-6E8A-4147-A177-3AD203B41FA5}">
                      <a16:colId xmlns:a16="http://schemas.microsoft.com/office/drawing/2014/main" val="1419289261"/>
                    </a:ext>
                  </a:extLst>
                </a:gridCol>
              </a:tblGrid>
              <a:tr h="2061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GRUPO DE TRABAJADORES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DEFICIENCIAS PRESENTADAS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050770"/>
                  </a:ext>
                </a:extLst>
              </a:tr>
              <a:tr h="2561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ENFOQUE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DESCRIPCIÓN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70187"/>
                  </a:ext>
                </a:extLst>
              </a:tr>
              <a:tr h="337046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LIDERAZGO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1.1. Demuestra conocimiento, e imparte instrucciones de manera oportuna, clara y comprensible.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092210"/>
                  </a:ext>
                </a:extLst>
              </a:tr>
              <a:tr h="3484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1.2. Aporta ideas y es apoyo para la resolución de situaciones problemáticas generadas por la operación.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827990"/>
                  </a:ext>
                </a:extLst>
              </a:tr>
              <a:tr h="3484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1.3. Fomenta la participación, motivación y consulta de su equipo de trabajo y colaboradores, logrando un buen ambiente de trabajo.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591748"/>
                  </a:ext>
                </a:extLst>
              </a:tr>
              <a:tr h="51915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1.4. Vela por la seguridad y salud de su equipo de trabajo y colaboradores, promoviendo bienestar y ambientes saludables, escucha y atiende de manera empática las necesidad individuales y colectivas.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130621"/>
                  </a:ext>
                </a:extLst>
              </a:tr>
              <a:tr h="388106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ACTITUD DE SERVICIO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2.1. Se muestra con buena actitud, disposición para atender las diferentes situaciones, ¿realizando acompañamiento y guía para la resolución de conflictos.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263554"/>
                  </a:ext>
                </a:extLst>
              </a:tr>
              <a:tr h="26130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2.2. Mantiene un trato respetuoso, amable y cordial, promoviendo la sana convivencia.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475091"/>
                  </a:ext>
                </a:extLst>
              </a:tr>
              <a:tr h="51915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2.3. Gestiona requerimientos con diligencia y proactividad, dando respuesta oportuna a las solicitudes realizadas de manera verbal o escrita, resolviendo situaciones, corrigiendo de manera eficaz y evitando riesgos potenciales.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805725"/>
                  </a:ext>
                </a:extLst>
              </a:tr>
              <a:tr h="51915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GESTIÓN DE RECURSOS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3.1 Asigna los recursos requeridos, o mantiene informado a los solicitantes de estos sobre el estado y gestión de los requerimientos, evitando incumplimientos a lineamientos internos, requisitos contractuales y legales.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384249"/>
                  </a:ext>
                </a:extLst>
              </a:tr>
              <a:tr h="28525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3.2. Utiliza de manera eficiente y razonable los recursos disponibles, evitando desperdicios.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410692"/>
                  </a:ext>
                </a:extLst>
              </a:tr>
              <a:tr h="424022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3.3 Demuestra compromiso, planificación, organización y calidad de trabajo, suministrando herramientas a su equipo y colaboradores para el desarrollo eficiente de las actividades.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728434"/>
                  </a:ext>
                </a:extLst>
              </a:tr>
              <a:tr h="51915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Gerente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ORIENTACIÓN DE RESULTADOS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4.1. Da cumplimiento a los resultados esperados por la organización, manteniendo informado a su equipo y colaboradores sobre acciones de mejora pertinentes para mantener o corregir los resultados obtenidos.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431610"/>
                  </a:ext>
                </a:extLst>
              </a:tr>
              <a:tr h="51915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</a:rPr>
                        <a:t>Gerente</a:t>
                      </a:r>
                      <a:br>
                        <a:rPr lang="es-ES" sz="1400" u="none" strike="noStrike" dirty="0">
                          <a:effectLst/>
                        </a:rPr>
                      </a:br>
                      <a:r>
                        <a:rPr lang="es-ES" sz="1400" u="none" strike="noStrike" dirty="0">
                          <a:effectLst/>
                        </a:rPr>
                        <a:t>Jefe de compras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4.2. Promueve espacios de capacitación, formación y entrenamiento conforme a las necesidades del SGI – Sistema de Gestión Integrado. Motivando la realización de pausas activas y prevención de accidentes de trabajo y enfermedades laborales.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13" marR="7413" marT="741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804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433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52412-4CEB-C3B2-4518-04F633914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B6B6CBB-327E-B566-84E4-A84BEE9AA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ACEF1436-7766-D8C2-3DBE-98F94D97E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3D4F25A-294C-2D8E-6626-B73CD2406421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1828B3F-CF22-2DA4-4FE3-841E846039C1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06A77AA-01EB-80C2-CCC4-74F1196B6513}"/>
              </a:ext>
            </a:extLst>
          </p:cNvPr>
          <p:cNvSpPr txBox="1"/>
          <p:nvPr/>
        </p:nvSpPr>
        <p:spPr>
          <a:xfrm>
            <a:off x="1680657" y="426642"/>
            <a:ext cx="4415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FF0000"/>
                </a:solidFill>
              </a:rPr>
              <a:t>RECOMENDACIONES PARA LIDERES Y JEFES DE ÁREA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64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E5A2001-83DF-EF09-3DB0-B20856F2D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58951110-F89D-D7F3-B3D2-47BC001CE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EA97C58-562A-1CBF-6C19-C5518EF3119E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D5CA00-F15D-45DA-0213-6E8CF727CD65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9DBF84-EF3B-4A46-C5F3-3454E7A40E41}"/>
              </a:ext>
            </a:extLst>
          </p:cNvPr>
          <p:cNvSpPr txBox="1"/>
          <p:nvPr/>
        </p:nvSpPr>
        <p:spPr>
          <a:xfrm>
            <a:off x="2132860" y="1194176"/>
            <a:ext cx="8464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dirty="0"/>
              <a:t>RESULTADOS PERSONAL OPERATIVO</a:t>
            </a:r>
            <a:endParaRPr lang="es-ES" sz="40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0EE2F58-B0D5-6985-DDEB-DE3FBB56C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138" y="1986850"/>
            <a:ext cx="10334034" cy="3460927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4B6A608-ADBB-AAC8-7080-9C159C7D7855}"/>
              </a:ext>
            </a:extLst>
          </p:cNvPr>
          <p:cNvSpPr/>
          <p:nvPr/>
        </p:nvSpPr>
        <p:spPr>
          <a:xfrm>
            <a:off x="3500284" y="5751871"/>
            <a:ext cx="1877961" cy="54077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solidFill>
                  <a:schemeClr val="bg1"/>
                </a:solidFill>
              </a:rPr>
              <a:t>Requiere intervención a corto plazo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3E36FD95-8DEC-52AB-49FF-3F2A3C7ED757}"/>
              </a:ext>
            </a:extLst>
          </p:cNvPr>
          <p:cNvSpPr/>
          <p:nvPr/>
        </p:nvSpPr>
        <p:spPr>
          <a:xfrm>
            <a:off x="5510981" y="5751871"/>
            <a:ext cx="1877961" cy="5407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solidFill>
                  <a:schemeClr val="tx1"/>
                </a:solidFill>
              </a:rPr>
              <a:t>Requiere intervención a mediano plazo</a:t>
            </a:r>
            <a:endParaRPr lang="es-ES" sz="1200" dirty="0">
              <a:solidFill>
                <a:schemeClr val="tx1"/>
              </a:solidFill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A8D15D5F-21E5-9D48-5618-6911516E697C}"/>
              </a:ext>
            </a:extLst>
          </p:cNvPr>
          <p:cNvSpPr/>
          <p:nvPr/>
        </p:nvSpPr>
        <p:spPr>
          <a:xfrm>
            <a:off x="7521678" y="5751871"/>
            <a:ext cx="1877961" cy="5407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solidFill>
                  <a:schemeClr val="tx1"/>
                </a:solidFill>
              </a:rPr>
              <a:t>Mantener controles aplicados</a:t>
            </a:r>
            <a:endParaRPr lang="es-ES" sz="1200" dirty="0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17FD6D0-DE4C-5063-665E-205984760599}"/>
              </a:ext>
            </a:extLst>
          </p:cNvPr>
          <p:cNvSpPr txBox="1"/>
          <p:nvPr/>
        </p:nvSpPr>
        <p:spPr>
          <a:xfrm>
            <a:off x="5741526" y="1725240"/>
            <a:ext cx="24929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dirty="0"/>
              <a:t>NIVEL DE CUMPLIMIENTO SOBRE 100</a:t>
            </a:r>
            <a:endParaRPr lang="es-ES" sz="11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DB3640-8188-73D0-FDC6-33F63AE93B61}"/>
              </a:ext>
            </a:extLst>
          </p:cNvPr>
          <p:cNvSpPr txBox="1"/>
          <p:nvPr/>
        </p:nvSpPr>
        <p:spPr>
          <a:xfrm rot="16200000">
            <a:off x="315184" y="3611647"/>
            <a:ext cx="10502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dirty="0"/>
              <a:t>CARGOS TIPO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307481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7237-F6F6-5BEB-1B3B-D7D6312A6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D576830-BEB2-2743-975E-5A9966DC0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3C3E1C7F-E95A-D212-B23D-7DD0FB0AD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858C7E3-0EC9-693A-B99E-7121D8EA2CBE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0F931A0-BB94-28F9-D97F-C48D34FD989E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1402779-C529-D6A3-FF45-689155260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76" y="1901757"/>
            <a:ext cx="6074934" cy="3358500"/>
          </a:xfrm>
          <a:prstGeom prst="rect">
            <a:avLst/>
          </a:prstGeom>
        </p:spPr>
      </p:pic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23B97A4F-F7FE-3C7C-83FE-4B1850893D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615564"/>
              </p:ext>
            </p:extLst>
          </p:nvPr>
        </p:nvGraphicFramePr>
        <p:xfrm>
          <a:off x="6763056" y="1687444"/>
          <a:ext cx="4888168" cy="302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Rectángulo 16">
            <a:extLst>
              <a:ext uri="{FF2B5EF4-FFF2-40B4-BE49-F238E27FC236}">
                <a16:creationId xmlns:a16="http://schemas.microsoft.com/office/drawing/2014/main" id="{66E1642B-EC86-861F-9295-B677A5DE0EA1}"/>
              </a:ext>
            </a:extLst>
          </p:cNvPr>
          <p:cNvSpPr/>
          <p:nvPr/>
        </p:nvSpPr>
        <p:spPr>
          <a:xfrm>
            <a:off x="1653540" y="3198547"/>
            <a:ext cx="411234" cy="21811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5C56F2-C730-CE39-DFC6-36FF05A1230D}"/>
              </a:ext>
            </a:extLst>
          </p:cNvPr>
          <p:cNvSpPr/>
          <p:nvPr/>
        </p:nvSpPr>
        <p:spPr>
          <a:xfrm>
            <a:off x="7909560" y="3198547"/>
            <a:ext cx="998220" cy="21811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128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3F184-3124-E871-49C9-114C3AD9D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2517679-514A-EBA4-F3E2-2CE5A233D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293745E8-9BC3-C32A-00F7-F4DAF1C90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3D30A3B-5473-B691-26C7-8482B252F339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77A7656-FE67-CB80-007D-DFCE4AF65C4B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CDA6D2B-9137-CD4A-4442-965F8F7A6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064" y="1808265"/>
            <a:ext cx="9439872" cy="401868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11E5265-CEED-37B8-252F-558489F73B8A}"/>
              </a:ext>
            </a:extLst>
          </p:cNvPr>
          <p:cNvSpPr/>
          <p:nvPr/>
        </p:nvSpPr>
        <p:spPr>
          <a:xfrm>
            <a:off x="1262744" y="3198548"/>
            <a:ext cx="9764486" cy="7498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341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07671-4439-E834-5EE8-534C023A2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01827D3-B049-1214-2D1F-3EB328F74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021CF2DE-1C8F-EC65-51FA-2DC5F09E5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E7D444A-CDCA-E91E-FFD1-011B761955B9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D4C181E-6663-FEB8-10AC-F8968492D2B4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90CF42A-4885-33E8-0CB8-21D6E7A6B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075" y="1742950"/>
            <a:ext cx="9584159" cy="4084003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435F918-FC9C-AF6B-2E13-80CB7E7B9715}"/>
              </a:ext>
            </a:extLst>
          </p:cNvPr>
          <p:cNvSpPr/>
          <p:nvPr/>
        </p:nvSpPr>
        <p:spPr>
          <a:xfrm>
            <a:off x="1321911" y="3536005"/>
            <a:ext cx="9764486" cy="7498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101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91193-FFA6-B1F4-E4D2-0E3DEFB66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41BC26C-0F13-C999-68AD-319369287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219C6EF3-8844-2281-65F0-779BD60DF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6DC315C-5C17-119F-2CB5-25E973D94341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643D655-69BE-2218-1244-3F613B847414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A34B981-90BB-DA23-2479-DD2CB1A51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128" y="1892254"/>
            <a:ext cx="9882364" cy="401948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10E0496-C48C-10FB-E635-9C97F90DA4E8}"/>
              </a:ext>
            </a:extLst>
          </p:cNvPr>
          <p:cNvSpPr/>
          <p:nvPr/>
        </p:nvSpPr>
        <p:spPr>
          <a:xfrm>
            <a:off x="1132115" y="3644863"/>
            <a:ext cx="10341428" cy="7498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900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01D04-E5C6-5C75-524D-5C1E286F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61A4D22-32B1-9989-B15D-E7D90DFBF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C818FFE9-1895-41CA-1F21-F4440AEA9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EEE6E6B-3B85-B3B1-AB2C-DECFDA5FF3F5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F90A229-8121-75AE-132E-A26875111CE7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31BEEC-DE58-060C-C514-540B9CAB6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534" y="1360203"/>
            <a:ext cx="8847784" cy="44667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3DBEA6F-7366-2BC2-A8E6-481BA22296B9}"/>
              </a:ext>
            </a:extLst>
          </p:cNvPr>
          <p:cNvSpPr/>
          <p:nvPr/>
        </p:nvSpPr>
        <p:spPr>
          <a:xfrm>
            <a:off x="1565849" y="2120933"/>
            <a:ext cx="9764486" cy="13955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29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8A126-721D-1D7F-CC46-6D16348D8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5E39E1D-172D-45A5-08FB-B60FC1F9E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D7AD28EA-07D5-B9B5-90D5-4F7F8D093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DB607E3-F5F5-D9E8-8AE4-6CF8E15C4A20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16035E4-372F-ED42-5151-D93E1C7C06A8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01343A7-E835-8C0E-7398-17AD459F2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218" y="1014718"/>
            <a:ext cx="6937849" cy="54442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F3C1070-F557-925A-B5E9-005F467CC83A}"/>
              </a:ext>
            </a:extLst>
          </p:cNvPr>
          <p:cNvSpPr/>
          <p:nvPr/>
        </p:nvSpPr>
        <p:spPr>
          <a:xfrm>
            <a:off x="2253343" y="2316805"/>
            <a:ext cx="7598227" cy="7498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2159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BD4AB-1198-EBFE-432B-84F83CE5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54C761E-053B-B7C1-E5D9-A96AD82A1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4980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8A860993-2C65-E905-9328-B89C073AA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8" y="495743"/>
            <a:ext cx="1451041" cy="10774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8ED1275-9857-0B2C-A88D-855F61457EA3}"/>
              </a:ext>
            </a:extLst>
          </p:cNvPr>
          <p:cNvSpPr/>
          <p:nvPr/>
        </p:nvSpPr>
        <p:spPr>
          <a:xfrm>
            <a:off x="0" y="6735096"/>
            <a:ext cx="12192000" cy="1278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25856A-FA39-07A5-2F56-CCE027380862}"/>
              </a:ext>
            </a:extLst>
          </p:cNvPr>
          <p:cNvSpPr txBox="1"/>
          <p:nvPr/>
        </p:nvSpPr>
        <p:spPr>
          <a:xfrm>
            <a:off x="6204155" y="264910"/>
            <a:ext cx="598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1"/>
                </a:solidFill>
              </a:rPr>
              <a:t>INFORME EVALUÁCIÓN DESEMPEÑO - 2024</a:t>
            </a:r>
            <a:endParaRPr lang="es-E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818572B-7407-9D25-5042-D6A1278C7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441422"/>
              </p:ext>
            </p:extLst>
          </p:nvPr>
        </p:nvGraphicFramePr>
        <p:xfrm>
          <a:off x="599168" y="1573163"/>
          <a:ext cx="11298918" cy="4789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9043">
                  <a:extLst>
                    <a:ext uri="{9D8B030D-6E8A-4147-A177-3AD203B41FA5}">
                      <a16:colId xmlns:a16="http://schemas.microsoft.com/office/drawing/2014/main" val="1874204179"/>
                    </a:ext>
                  </a:extLst>
                </a:gridCol>
                <a:gridCol w="882873">
                  <a:extLst>
                    <a:ext uri="{9D8B030D-6E8A-4147-A177-3AD203B41FA5}">
                      <a16:colId xmlns:a16="http://schemas.microsoft.com/office/drawing/2014/main" val="3622629157"/>
                    </a:ext>
                  </a:extLst>
                </a:gridCol>
                <a:gridCol w="2989254">
                  <a:extLst>
                    <a:ext uri="{9D8B030D-6E8A-4147-A177-3AD203B41FA5}">
                      <a16:colId xmlns:a16="http://schemas.microsoft.com/office/drawing/2014/main" val="1376941358"/>
                    </a:ext>
                  </a:extLst>
                </a:gridCol>
                <a:gridCol w="2803874">
                  <a:extLst>
                    <a:ext uri="{9D8B030D-6E8A-4147-A177-3AD203B41FA5}">
                      <a16:colId xmlns:a16="http://schemas.microsoft.com/office/drawing/2014/main" val="3196173683"/>
                    </a:ext>
                  </a:extLst>
                </a:gridCol>
                <a:gridCol w="2803874">
                  <a:extLst>
                    <a:ext uri="{9D8B030D-6E8A-4147-A177-3AD203B41FA5}">
                      <a16:colId xmlns:a16="http://schemas.microsoft.com/office/drawing/2014/main" val="2573400600"/>
                    </a:ext>
                  </a:extLst>
                </a:gridCol>
              </a:tblGrid>
              <a:tr h="1574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GRUPO DE TRABAJADORES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DEFICIENCIAS PRESENTADAS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POSIBLES CAUSAS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PLAN DE ACCIÓN</a:t>
                      </a:r>
                      <a:br>
                        <a:rPr lang="es-ES" sz="900" u="none" strike="noStrike">
                          <a:effectLst/>
                        </a:rPr>
                      </a:br>
                      <a:r>
                        <a:rPr lang="es-ES" sz="900" u="none" strike="noStrike">
                          <a:effectLst/>
                        </a:rPr>
                        <a:t>POSIBLES SOLUCIONES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98119"/>
                  </a:ext>
                </a:extLst>
              </a:tr>
              <a:tr h="15749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ENFOQUE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DESCRIPCIÓN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099520"/>
                  </a:ext>
                </a:extLst>
              </a:tr>
              <a:tr h="655067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Administradores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Asesores de motocicletas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Area contable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Jefaturas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Operativos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Orientación al detalle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No requiere supervisión de las actividades, ejecutándolas con el mínimo de errores posibles, evitando reprocesos.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Falta de conocimiento sobre las actividades que los trabajadores deben desarrollar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Realizar capacitaciones técnicas que permitan mejorar su competencia para la ejecución de actividades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824662"/>
                  </a:ext>
                </a:extLst>
              </a:tr>
              <a:tr h="3930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Asesores de motocicletas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Orientación al detalle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Desarrolla sus actividades de manera organizada, lógica y trazable, permitiendo consulta de la información de manera rápida y precisa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Falta de organización y priorización de actividades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Realizar taller sobre planeación del tiempo y priorización de actividades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669488"/>
                  </a:ext>
                </a:extLst>
              </a:tr>
              <a:tr h="3930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Administradores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Asesores de motocicletas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Obtención de resultados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Reconoce las consecuencias de no hacer bien el trabajo, de tal manera que toma en cuenta los controles definidos para evitar la materialización de los riesgos. 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Falta de toma de conciencia frente a sus responsabilidades laborales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Realizar capacitación sobre consecución de la no calidad y omisión a procedimientos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529698"/>
                  </a:ext>
                </a:extLst>
              </a:tr>
              <a:tr h="262027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Asesores de motocicletas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Operativos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Actitud de servicio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Soluciona los conflictos de manera armónico, escucha y es flexible las posibles soluciones,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Falta de empatia, motivación y trabajo en equipo.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Capacitación en resolución de conflictos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653043"/>
                  </a:ext>
                </a:extLst>
              </a:tr>
              <a:tr h="366838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Asesores de motocicletas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Liderazgo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Utiliza de manera eficiente y razonable los recursos disponibles, evitando desperdicios.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Falta de control operativo por parte de los administradores de PDV y falta de lineamientos por parte de la Dirección comercial para abordar estos temas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Aplicar control de recursos por parte de los administradores dirigido a los asesores de motocicletas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973739"/>
                  </a:ext>
                </a:extLst>
              </a:tr>
              <a:tr h="655067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Asesores de motocicletas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Compromiso con el SGI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Realizar pausas activas durante la jornada laboral; así como reporte inmediato de situaciones de riesgo que puedan generar accidentes de trabajo o enfermedades laborales.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Falta de conocimiento y toma de conciencia frente al AUTOCUIDADO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Organizar estratégia para la realización de pausas activas (programa desde sistemas para enlazar a través de la intranet con recordatorios)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Capacitación de pausas activas (importancia y enfermedales laborales).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989228"/>
                  </a:ext>
                </a:extLst>
              </a:tr>
              <a:tr h="628865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Asesores repuestos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Jefaturas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Operativos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Obtención de resultados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Suministra la información solicitada de manera diligente, da contestación a solicitudes realizadas por correos electrónicos y otros medios de comunicación de manera efectiva.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Falta de organización y priorización de actividades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No se cuenta claridad de los protocolos de servicio tanto del cliente externo como interno. Uso de correos, gestión y respuesta.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Realizar re inducción sobre cumplimiento de los roles, ressaponsabilidad y funciones de puesto de trabajo.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575976"/>
                  </a:ext>
                </a:extLst>
              </a:tr>
              <a:tr h="510952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Asesores repuestos</a:t>
                      </a:r>
                      <a:br>
                        <a:rPr lang="es-ES" sz="700" u="none" strike="noStrike">
                          <a:effectLst/>
                        </a:rPr>
                      </a:br>
                      <a:r>
                        <a:rPr lang="es-ES" sz="700" u="none" strike="noStrike">
                          <a:effectLst/>
                        </a:rPr>
                        <a:t>Area contable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Liderazgo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Promueve procesos de innovación para mejorar continuamente las actividades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las reuniones de seguimiento no son eficacez.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Generar mesas de trabajo para exponer las situaciones presentadas en el área y generar alternativas de solución de manera conjunta.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107285"/>
                  </a:ext>
                </a:extLst>
              </a:tr>
              <a:tr h="609212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Jefaturas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Actitud de servicio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Expresa sus ideas de manera clara, aportando soluciones a las dificultades que se presentan.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>
                          <a:effectLst/>
                        </a:rPr>
                        <a:t>las reuniones de seguimiento no son eficacez.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u="none" strike="noStrike" dirty="0">
                          <a:effectLst/>
                        </a:rPr>
                        <a:t>Buscar alternativas más eficaces que permitan a las jefaturas hacer sus solicitudes de manera específica, controlando la gestión para dar solución efectiva a las necesidades de cada proceso.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953" marR="5953" marT="59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101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5224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1381</Words>
  <Application>Microsoft Office PowerPoint</Application>
  <PresentationFormat>Panorámica</PresentationFormat>
  <Paragraphs>132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Aptos Narrow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Elias Veloza</dc:creator>
  <cp:lastModifiedBy>Elias Veloza</cp:lastModifiedBy>
  <cp:revision>11</cp:revision>
  <dcterms:created xsi:type="dcterms:W3CDTF">2024-10-29T13:38:37Z</dcterms:created>
  <dcterms:modified xsi:type="dcterms:W3CDTF">2024-10-29T17:12:14Z</dcterms:modified>
</cp:coreProperties>
</file>